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5D5D"/>
    <a:srgbClr val="FF7979"/>
    <a:srgbClr val="FEE4E2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1"/>
    <p:restoredTop sz="94660"/>
  </p:normalViewPr>
  <p:slideViewPr>
    <p:cSldViewPr snapToGrid="0">
      <p:cViewPr varScale="1">
        <p:scale>
          <a:sx n="71" d="100"/>
          <a:sy n="71" d="100"/>
        </p:scale>
        <p:origin x="-1242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756" y="739973"/>
            <a:ext cx="5344253" cy="369986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052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3263-D532-4053-A452-280CD97FEDA8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55B2F-8F33-4F8A-A143-9F4D68A63D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31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80593-2343-4E73-8784-9568EA3FAA09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0DA38-F214-4A43-B849-A72ABD2880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497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B4DE9-0D88-4BCD-9F92-C1427791647B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7EB3F-43CB-444F-B2B3-31A124720F0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336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8172C-40FF-4201-BCA2-91126B3B6C3C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CFA0F-FA2E-4169-8DE6-BF52411DEF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104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6FD6F-1615-4635-96AD-2960ADB2F013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BA73F-8A76-4B37-9A23-9DD93B2A0C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257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D4F7E-CE62-4573-B3AF-47E74A539AE9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00E21-0CE2-4C02-B7CF-D9188096090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278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BCA3D-CB95-4D31-AE19-32A8EAD0B376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6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B9FDC-0ABA-45EE-A436-91D2E4FAF9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178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44632-41D3-480F-8557-320D6C9B9D73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6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73068-8366-458D-B4D2-3CDC90911F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6505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AC54-4F61-46D9-9885-6E505038E2BB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5E0E1-C240-4464-AD70-5502361F7B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764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5C4B0-3C28-4E6E-9F48-CECF755081EC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7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7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4AF5C-5D9C-45F8-B7D4-9DD0537B56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481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A4909-2C00-4D56-AEA2-EB45E1D79735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8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8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0627B-7807-44B0-B2FF-0CDC021D75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80130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altLang="ja-JP" smtClean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DCB3BC0-BA15-4EB2-9CB2-1C3341BF7F01}" type="datetimeFigureOut">
              <a:rPr lang="ja-JP" altLang="en-US"/>
              <a:pPr>
                <a:defRPr/>
              </a:pPr>
              <a:t>2024/4/5</a:t>
            </a:fld>
            <a:endParaRPr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24AC6BE-5835-4B09-AD0B-6192E94C93C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AutoShape 8"/>
          <p:cNvSpPr>
            <a:spLocks noChangeArrowheads="1"/>
          </p:cNvSpPr>
          <p:nvPr/>
        </p:nvSpPr>
        <p:spPr>
          <a:xfrm>
            <a:off x="100013" y="2976563"/>
            <a:ext cx="9683750" cy="280828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/>
          <a:lstStyle/>
          <a:p>
            <a:pPr defTabSz="1474788" eaLnBrk="1" hangingPunct="1">
              <a:defRPr/>
            </a:pPr>
            <a:endParaRPr lang="ja-JP" altLang="ja-JP" sz="140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108" name="AutoShape 135"/>
          <p:cNvSpPr>
            <a:spLocks noChangeArrowheads="1"/>
          </p:cNvSpPr>
          <p:nvPr/>
        </p:nvSpPr>
        <p:spPr>
          <a:xfrm>
            <a:off x="36513" y="2774950"/>
            <a:ext cx="9828212" cy="4043363"/>
          </a:xfrm>
          <a:prstGeom prst="rect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20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109" name="AutoShape 137"/>
          <p:cNvSpPr>
            <a:spLocks noChangeArrowheads="1"/>
          </p:cNvSpPr>
          <p:nvPr/>
        </p:nvSpPr>
        <p:spPr>
          <a:xfrm>
            <a:off x="6156325" y="2852738"/>
            <a:ext cx="3527425" cy="250825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ja-JP" altLang="en-US" sz="1300" b="1" dirty="0">
                <a:latin typeface="+mn-ea"/>
                <a:ea typeface="+mn-ea"/>
              </a:rPr>
              <a:t>　　令和７</a:t>
            </a:r>
            <a:r>
              <a:rPr lang="ja-JP" altLang="en-US" sz="1300" b="1" dirty="0" smtClean="0">
                <a:latin typeface="+mn-ea"/>
                <a:ea typeface="+mn-ea"/>
              </a:rPr>
              <a:t>年度陸前高田市心の復興交流事業</a:t>
            </a:r>
            <a:endParaRPr lang="ja-JP" altLang="en-US" sz="1300" b="1" dirty="0">
              <a:latin typeface="+mn-ea"/>
              <a:ea typeface="+mn-ea"/>
            </a:endParaRPr>
          </a:p>
        </p:txBody>
      </p:sp>
      <p:sp>
        <p:nvSpPr>
          <p:cNvPr id="1110" name="AutoShape 137"/>
          <p:cNvSpPr>
            <a:spLocks noChangeArrowheads="1"/>
          </p:cNvSpPr>
          <p:nvPr/>
        </p:nvSpPr>
        <p:spPr>
          <a:xfrm>
            <a:off x="39688" y="2633663"/>
            <a:ext cx="2376487" cy="2524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ja-JP" altLang="en-US" sz="1300" b="1" dirty="0">
                <a:latin typeface="+mn-ea"/>
                <a:ea typeface="+mn-ea"/>
              </a:rPr>
              <a:t>取組内容</a:t>
            </a:r>
          </a:p>
        </p:txBody>
      </p:sp>
      <p:sp>
        <p:nvSpPr>
          <p:cNvPr id="1111" name="AutoShape 135"/>
          <p:cNvSpPr>
            <a:spLocks noChangeArrowheads="1"/>
          </p:cNvSpPr>
          <p:nvPr/>
        </p:nvSpPr>
        <p:spPr>
          <a:xfrm>
            <a:off x="4976813" y="3195638"/>
            <a:ext cx="4716462" cy="2493962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  <a:round/>
            <a:headEnd/>
            <a:tailEnd/>
          </a:ln>
        </p:spPr>
        <p:txBody>
          <a:bodyPr lIns="72000" tIns="72000" rIns="72000" bIns="72000"/>
          <a:lstStyle/>
          <a:p>
            <a:pPr eaLnBrk="1" hangingPunct="1">
              <a:defRPr/>
            </a:pPr>
            <a:r>
              <a:rPr lang="en-US" altLang="ja-JP" sz="1200" b="1" dirty="0">
                <a:solidFill>
                  <a:srgbClr val="000000"/>
                </a:solidFill>
                <a:latin typeface="+mn-ea"/>
                <a:ea typeface="+mn-ea"/>
              </a:rPr>
              <a:t>【</a:t>
            </a:r>
            <a:r>
              <a:rPr lang="ja-JP" altLang="en-US" sz="1200" b="1" dirty="0">
                <a:solidFill>
                  <a:srgbClr val="000000"/>
                </a:solidFill>
                <a:latin typeface="+mn-ea"/>
                <a:ea typeface="+mn-ea"/>
              </a:rPr>
              <a:t>取組②「事業名■■■■」、実施主体■■■■</a:t>
            </a:r>
            <a:r>
              <a:rPr lang="en-US" altLang="ja-JP" sz="1200" b="1" dirty="0">
                <a:solidFill>
                  <a:srgbClr val="000000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1112" name="Rectangle 6"/>
          <p:cNvSpPr>
            <a:spLocks noChangeArrowheads="1"/>
          </p:cNvSpPr>
          <p:nvPr/>
        </p:nvSpPr>
        <p:spPr>
          <a:xfrm>
            <a:off x="36513" y="36513"/>
            <a:ext cx="9828212" cy="503237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  <a:tileRect/>
          </a:gradFill>
          <a:ln>
            <a:solidFill>
              <a:schemeClr val="accent5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200" b="1" kern="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13" name="正方形/長方形 44"/>
          <p:cNvSpPr/>
          <p:nvPr/>
        </p:nvSpPr>
        <p:spPr>
          <a:xfrm>
            <a:off x="1624013" y="336550"/>
            <a:ext cx="3257550" cy="1841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+mn-ea"/>
                <a:ea typeface="+mn-ea"/>
              </a:rPr>
              <a:t>～</a:t>
            </a:r>
            <a:r>
              <a:rPr lang="en-US" altLang="ja-JP" sz="1200" dirty="0">
                <a:latin typeface="+mn-ea"/>
                <a:ea typeface="+mn-ea"/>
              </a:rPr>
              <a:t>NPO</a:t>
            </a:r>
            <a:r>
              <a:rPr lang="ja-JP" altLang="en-US" sz="1200" dirty="0">
                <a:latin typeface="+mn-ea"/>
                <a:ea typeface="+mn-ea"/>
              </a:rPr>
              <a:t>法人○○、一般社団法人○○、○○協会～</a:t>
            </a:r>
            <a:endParaRPr kumimoji="0" lang="ja-JP" altLang="en-US" sz="1100" b="1" kern="0" dirty="0">
              <a:latin typeface="+mn-ea"/>
              <a:ea typeface="+mn-ea"/>
            </a:endParaRPr>
          </a:p>
        </p:txBody>
      </p:sp>
      <p:sp>
        <p:nvSpPr>
          <p:cNvPr id="1114" name="正方形/長方形 45"/>
          <p:cNvSpPr/>
          <p:nvPr/>
        </p:nvSpPr>
        <p:spPr>
          <a:xfrm>
            <a:off x="87313" y="336550"/>
            <a:ext cx="138499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latin typeface="+mn-ea"/>
                <a:ea typeface="+mn-ea"/>
              </a:rPr>
              <a:t>（岩手県陸前高田市</a:t>
            </a:r>
            <a:r>
              <a:rPr lang="ja-JP" altLang="en-US" sz="1200" dirty="0">
                <a:latin typeface="+mn-ea"/>
                <a:ea typeface="+mn-ea"/>
              </a:rPr>
              <a:t>）</a:t>
            </a:r>
            <a:endParaRPr kumimoji="0" lang="ja-JP" altLang="en-US" sz="900" b="1" kern="0" dirty="0">
              <a:latin typeface="+mn-ea"/>
              <a:ea typeface="+mn-ea"/>
            </a:endParaRPr>
          </a:p>
        </p:txBody>
      </p:sp>
      <p:sp>
        <p:nvSpPr>
          <p:cNvPr id="1115" name="正方形/長方形 46"/>
          <p:cNvSpPr/>
          <p:nvPr/>
        </p:nvSpPr>
        <p:spPr>
          <a:xfrm>
            <a:off x="87313" y="25400"/>
            <a:ext cx="1760537" cy="307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latin typeface="+mn-ea"/>
                <a:ea typeface="+mn-ea"/>
              </a:rPr>
              <a:t>○○プロジェクト</a:t>
            </a:r>
            <a:endParaRPr kumimoji="0" lang="ja-JP" altLang="en-US" sz="2000" b="1" kern="0" dirty="0">
              <a:latin typeface="+mn-ea"/>
              <a:ea typeface="+mn-ea"/>
            </a:endParaRPr>
          </a:p>
        </p:txBody>
      </p:sp>
      <p:sp>
        <p:nvSpPr>
          <p:cNvPr id="1116" name="Text Box 356"/>
          <p:cNvSpPr txBox="1">
            <a:spLocks noChangeArrowheads="1"/>
          </p:cNvSpPr>
          <p:nvPr/>
        </p:nvSpPr>
        <p:spPr>
          <a:xfrm>
            <a:off x="7523550" y="122278"/>
            <a:ext cx="2260213" cy="256666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6000" tIns="36000" rIns="36000" bIns="36000" anchor="ctr" anchorCtr="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latin typeface="+mn-ea"/>
                <a:ea typeface="+mn-ea"/>
              </a:rPr>
              <a:t>　　　　</a:t>
            </a:r>
            <a:r>
              <a:rPr lang="ja-JP" altLang="en-US" sz="1200" b="1" smtClean="0">
                <a:latin typeface="+mn-ea"/>
                <a:ea typeface="+mn-ea"/>
              </a:rPr>
              <a:t>　</a:t>
            </a:r>
            <a:r>
              <a:rPr lang="ja-JP" altLang="en-US" sz="1200" b="1" smtClean="0">
                <a:latin typeface="+mn-ea"/>
                <a:ea typeface="+mn-ea"/>
              </a:rPr>
              <a:t>令和７年度</a:t>
            </a:r>
            <a:r>
              <a:rPr lang="ja-JP" altLang="en-US" sz="1200" b="1" dirty="0" smtClean="0">
                <a:latin typeface="+mn-ea"/>
                <a:ea typeface="+mn-ea"/>
              </a:rPr>
              <a:t>事業計画（２）</a:t>
            </a:r>
          </a:p>
        </p:txBody>
      </p:sp>
      <p:sp>
        <p:nvSpPr>
          <p:cNvPr id="1117" name="AutoShape 8"/>
          <p:cNvSpPr>
            <a:spLocks noChangeArrowheads="1"/>
          </p:cNvSpPr>
          <p:nvPr/>
        </p:nvSpPr>
        <p:spPr>
          <a:xfrm>
            <a:off x="100013" y="5938838"/>
            <a:ext cx="9683750" cy="803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72000" tIns="72000" rIns="72000" bIns="72000"/>
          <a:lstStyle/>
          <a:p>
            <a:pPr eaLnBrk="1" hangingPunct="1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○・・・・・</a:t>
            </a:r>
          </a:p>
          <a:p>
            <a:pPr eaLnBrk="1" hangingPunct="1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+mn-ea"/>
                <a:ea typeface="+mn-ea"/>
              </a:rPr>
              <a:t>○・・・・・・・・・・・・・・・・</a:t>
            </a:r>
            <a:endParaRPr kumimoji="0" lang="en-US" altLang="ja-JP" sz="1100" kern="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118" name="AutoShape 135"/>
          <p:cNvSpPr>
            <a:spLocks noChangeArrowheads="1"/>
          </p:cNvSpPr>
          <p:nvPr/>
        </p:nvSpPr>
        <p:spPr>
          <a:xfrm>
            <a:off x="36513" y="714375"/>
            <a:ext cx="9828212" cy="1812925"/>
          </a:xfrm>
          <a:prstGeom prst="rect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  <a:effectLst/>
        </p:spPr>
        <p:txBody>
          <a:bodyPr lIns="72000" tIns="72000" rIns="72000" bIns="72000" anchor="ctr"/>
          <a:lstStyle/>
          <a:p>
            <a:pPr eaLnBrk="1" hangingPunct="1">
              <a:defRPr/>
            </a:pPr>
            <a:endParaRPr kumimoji="0" lang="en-US" altLang="ja-JP" sz="1300" b="1" kern="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119" name="AutoShape 135"/>
          <p:cNvSpPr>
            <a:spLocks noChangeArrowheads="1"/>
          </p:cNvSpPr>
          <p:nvPr/>
        </p:nvSpPr>
        <p:spPr>
          <a:xfrm>
            <a:off x="179388" y="3195638"/>
            <a:ext cx="4716462" cy="2493962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  <a:round/>
            <a:headEnd/>
            <a:tailEnd/>
          </a:ln>
        </p:spPr>
        <p:txBody>
          <a:bodyPr lIns="72000" tIns="72000" rIns="72000" bIns="72000"/>
          <a:lstStyle/>
          <a:p>
            <a:pPr eaLnBrk="1" hangingPunct="1">
              <a:defRPr/>
            </a:pPr>
            <a:r>
              <a:rPr lang="en-US" altLang="ja-JP" sz="1200" b="1" dirty="0">
                <a:solidFill>
                  <a:srgbClr val="000000"/>
                </a:solidFill>
                <a:latin typeface="+mn-ea"/>
                <a:ea typeface="+mn-ea"/>
              </a:rPr>
              <a:t>【</a:t>
            </a:r>
            <a:r>
              <a:rPr lang="ja-JP" altLang="en-US" sz="1200" b="1" dirty="0">
                <a:solidFill>
                  <a:srgbClr val="000000"/>
                </a:solidFill>
                <a:latin typeface="+mn-ea"/>
                <a:ea typeface="+mn-ea"/>
              </a:rPr>
              <a:t>取組①「事業名■■■■」、実施主体■■■■</a:t>
            </a:r>
            <a:r>
              <a:rPr lang="en-US" altLang="ja-JP" sz="1200" b="1" dirty="0">
                <a:solidFill>
                  <a:srgbClr val="000000"/>
                </a:solidFill>
                <a:latin typeface="+mn-ea"/>
                <a:ea typeface="+mn-ea"/>
              </a:rPr>
              <a:t>】</a:t>
            </a:r>
          </a:p>
        </p:txBody>
      </p:sp>
      <p:sp>
        <p:nvSpPr>
          <p:cNvPr id="1120" name="正方形/長方形 36"/>
          <p:cNvSpPr/>
          <p:nvPr/>
        </p:nvSpPr>
        <p:spPr>
          <a:xfrm>
            <a:off x="311150" y="3625850"/>
            <a:ext cx="4495800" cy="4746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（例）第１回　（いつ、どの場所で、実施予定）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　　　第２回　（いつ、どの場所で、実施予定）</a:t>
            </a:r>
          </a:p>
        </p:txBody>
      </p:sp>
      <p:sp>
        <p:nvSpPr>
          <p:cNvPr id="1121" name="正方形/長方形 37"/>
          <p:cNvSpPr/>
          <p:nvPr/>
        </p:nvSpPr>
        <p:spPr>
          <a:xfrm>
            <a:off x="5137150" y="3625850"/>
            <a:ext cx="4537075" cy="474663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（例）アンケート調査をいつ、どこで、誰を対象として実施予定</a:t>
            </a:r>
          </a:p>
        </p:txBody>
      </p:sp>
      <p:sp>
        <p:nvSpPr>
          <p:cNvPr id="1122" name="正方形/長方形 38"/>
          <p:cNvSpPr/>
          <p:nvPr/>
        </p:nvSpPr>
        <p:spPr>
          <a:xfrm>
            <a:off x="1955800" y="4110038"/>
            <a:ext cx="2851150" cy="14747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必要に応じて参考となる</a:t>
            </a:r>
            <a:endParaRPr lang="en-US" altLang="ja-JP" sz="1100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写真・地図・表・グラフなど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複数可</a:t>
            </a:r>
          </a:p>
        </p:txBody>
      </p:sp>
      <p:sp>
        <p:nvSpPr>
          <p:cNvPr id="1123" name="AutoShape 137"/>
          <p:cNvSpPr>
            <a:spLocks noChangeArrowheads="1"/>
          </p:cNvSpPr>
          <p:nvPr/>
        </p:nvSpPr>
        <p:spPr>
          <a:xfrm>
            <a:off x="6156325" y="5832475"/>
            <a:ext cx="3527425" cy="250825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kumimoji="0" lang="ja-JP" altLang="en-US" sz="1300" b="1" kern="0" dirty="0">
                <a:solidFill>
                  <a:srgbClr val="000000"/>
                </a:solidFill>
                <a:latin typeface="+mn-ea"/>
                <a:ea typeface="+mn-ea"/>
              </a:rPr>
              <a:t>次年度以降の展開</a:t>
            </a:r>
          </a:p>
        </p:txBody>
      </p:sp>
      <p:sp>
        <p:nvSpPr>
          <p:cNvPr id="1124" name="正方形/長方形 47"/>
          <p:cNvSpPr/>
          <p:nvPr/>
        </p:nvSpPr>
        <p:spPr>
          <a:xfrm>
            <a:off x="134938" y="915988"/>
            <a:ext cx="1539875" cy="9239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kumimoji="0" lang="ja-JP" altLang="en-US" sz="1200" b="1" kern="0" dirty="0">
                <a:solidFill>
                  <a:srgbClr val="000000"/>
                </a:solidFill>
                <a:latin typeface="+mn-ea"/>
                <a:ea typeface="+mn-ea"/>
              </a:rPr>
              <a:t>取組全体の目的・概要：</a:t>
            </a:r>
            <a:endParaRPr kumimoji="0" lang="en-US" altLang="ja-JP" sz="1200" b="1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sz="1200" b="1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sz="1200" b="1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sz="1200" b="1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kumimoji="0" lang="ja-JP" altLang="en-US" sz="1200" b="1" kern="0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endParaRPr kumimoji="0" lang="en-US" altLang="ja-JP" sz="1200" b="1" kern="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1125" name="正方形/長方形 49"/>
          <p:cNvSpPr/>
          <p:nvPr/>
        </p:nvSpPr>
        <p:spPr>
          <a:xfrm>
            <a:off x="6781800" y="4110038"/>
            <a:ext cx="2851150" cy="14747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必要に応じて参考となる</a:t>
            </a:r>
            <a:endParaRPr lang="en-US" altLang="ja-JP" sz="1100" dirty="0">
              <a:solidFill>
                <a:prstClr val="black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/>
                </a:solidFill>
                <a:latin typeface="+mn-ea"/>
              </a:rPr>
              <a:t>写真・地図・表・グラフなど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複数可</a:t>
            </a:r>
          </a:p>
        </p:txBody>
      </p:sp>
      <p:sp>
        <p:nvSpPr>
          <p:cNvPr id="1126" name="AutoShape 350"/>
          <p:cNvSpPr>
            <a:spLocks noChangeArrowheads="1"/>
          </p:cNvSpPr>
          <p:nvPr/>
        </p:nvSpPr>
        <p:spPr>
          <a:xfrm>
            <a:off x="4114800" y="5724525"/>
            <a:ext cx="1558925" cy="261938"/>
          </a:xfrm>
          <a:prstGeom prst="downArrow">
            <a:avLst>
              <a:gd name="adj1" fmla="val 51927"/>
              <a:gd name="adj2" fmla="val 64130"/>
            </a:avLst>
          </a:prstGeom>
          <a:solidFill>
            <a:srgbClr val="FF0000"/>
          </a:solidFill>
          <a:ln w="12700"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eaLnBrk="1" hangingPunct="1">
              <a:defRPr/>
            </a:pPr>
            <a:endParaRPr kumimoji="0" lang="ja-JP" altLang="en-US" ker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127" name="AutoShape 137"/>
          <p:cNvSpPr>
            <a:spLocks noChangeArrowheads="1"/>
          </p:cNvSpPr>
          <p:nvPr/>
        </p:nvSpPr>
        <p:spPr>
          <a:xfrm>
            <a:off x="39688" y="615950"/>
            <a:ext cx="2376487" cy="2524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ja-JP" altLang="en-US" sz="1300" b="1" dirty="0">
                <a:latin typeface="+mn-ea"/>
                <a:ea typeface="+mn-ea"/>
              </a:rPr>
              <a:t>取組の目的・概要、効果・特徴</a:t>
            </a:r>
          </a:p>
        </p:txBody>
      </p:sp>
      <p:sp>
        <p:nvSpPr>
          <p:cNvPr id="1128" name="正方形/長方形 59"/>
          <p:cNvSpPr/>
          <p:nvPr/>
        </p:nvSpPr>
        <p:spPr>
          <a:xfrm>
            <a:off x="131763" y="1757363"/>
            <a:ext cx="1231900" cy="5540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kumimoji="0" lang="ja-JP" altLang="en-US" sz="1200" b="1" kern="0" dirty="0">
                <a:solidFill>
                  <a:srgbClr val="000000"/>
                </a:solidFill>
                <a:latin typeface="+mn-ea"/>
                <a:ea typeface="+mn-ea"/>
              </a:rPr>
              <a:t>取組の効果・特徴：</a:t>
            </a:r>
            <a:endParaRPr kumimoji="0" lang="en-US" altLang="ja-JP" sz="1200" b="1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sz="1200" b="1" kern="0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sz="1200" b="1" kern="0" dirty="0">
              <a:solidFill>
                <a:srgbClr val="00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0</TotalTime>
  <Words>164</Words>
  <Application>JUST Focus</Application>
  <Paragraphs>28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terms:created xsi:type="dcterms:W3CDTF">2017-04-24T23:55:41Z</dcterms:created>
  <dcterms:modified xsi:type="dcterms:W3CDTF">2025-02-06T06:42:04Z</dcterms:modified>
  <cp:revision>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